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1" r:id="rId6"/>
    <p:sldId id="260" r:id="rId7"/>
    <p:sldId id="262" r:id="rId8"/>
  </p:sldIdLst>
  <p:sldSz cx="18288000" cy="10287000"/>
  <p:notesSz cx="6858000" cy="9144000"/>
  <p:embeddedFontLst>
    <p:embeddedFont>
      <p:font typeface="Lato Bold" panose="020B0604020202020204" charset="0"/>
      <p:regular r:id="rId9"/>
    </p:embeddedFont>
    <p:embeddedFont>
      <p:font typeface="League Spartan" panose="020B0604020202020204" charset="0"/>
      <p:regular r:id="rId10"/>
    </p:embeddedFont>
    <p:embeddedFont>
      <p:font typeface="Poppins" panose="00000500000000000000" pitchFamily="2" charset="0"/>
      <p:regular r:id="rId11"/>
    </p:embeddedFont>
    <p:embeddedFont>
      <p:font typeface="Poppins Bold" panose="00000800000000000000"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648322" y="4235451"/>
            <a:ext cx="9687995" cy="1306640"/>
          </a:xfrm>
          <a:prstGeom prst="rect">
            <a:avLst/>
          </a:prstGeom>
        </p:spPr>
        <p:txBody>
          <a:bodyPr lIns="0" tIns="0" rIns="0" bIns="0" rtlCol="0" anchor="t">
            <a:spAutoFit/>
          </a:bodyPr>
          <a:lstStyle/>
          <a:p>
            <a:pPr algn="l">
              <a:lnSpc>
                <a:spcPts val="11265"/>
              </a:lnSpc>
              <a:spcBef>
                <a:spcPct val="0"/>
              </a:spcBef>
            </a:pPr>
            <a:r>
              <a:rPr lang="en-US" sz="7200" dirty="0">
                <a:solidFill>
                  <a:srgbClr val="000000"/>
                </a:solidFill>
                <a:latin typeface="Lato Bold"/>
              </a:rPr>
              <a:t>Team - AI NINJA </a:t>
            </a:r>
          </a:p>
        </p:txBody>
      </p:sp>
      <p:sp>
        <p:nvSpPr>
          <p:cNvPr id="7" name="TextBox 7"/>
          <p:cNvSpPr txBox="1"/>
          <p:nvPr/>
        </p:nvSpPr>
        <p:spPr>
          <a:xfrm>
            <a:off x="3580632" y="398256"/>
            <a:ext cx="10991397" cy="1627688"/>
          </a:xfrm>
          <a:prstGeom prst="rect">
            <a:avLst/>
          </a:prstGeom>
        </p:spPr>
        <p:txBody>
          <a:bodyPr lIns="0" tIns="0" rIns="0" bIns="0" rtlCol="0" anchor="t">
            <a:spAutoFit/>
          </a:bodyPr>
          <a:lstStyle/>
          <a:p>
            <a:pPr algn="l">
              <a:lnSpc>
                <a:spcPts val="13343"/>
              </a:lnSpc>
              <a:spcBef>
                <a:spcPct val="0"/>
              </a:spcBef>
            </a:pPr>
            <a:r>
              <a:rPr lang="en-US" sz="8800" dirty="0">
                <a:solidFill>
                  <a:srgbClr val="593C8F"/>
                </a:solidFill>
                <a:latin typeface="League Spartan"/>
              </a:rPr>
              <a:t>HACKTOCRACK</a:t>
            </a:r>
          </a:p>
        </p:txBody>
      </p:sp>
      <p:sp>
        <p:nvSpPr>
          <p:cNvPr id="8" name="AutoShape 8"/>
          <p:cNvSpPr/>
          <p:nvPr/>
        </p:nvSpPr>
        <p:spPr>
          <a:xfrm flipV="1">
            <a:off x="3648322" y="5611372"/>
            <a:ext cx="9687995" cy="20505"/>
          </a:xfrm>
          <a:prstGeom prst="line">
            <a:avLst/>
          </a:prstGeom>
          <a:ln w="38100" cap="flat">
            <a:solidFill>
              <a:srgbClr val="000000"/>
            </a:solidFill>
            <a:prstDash val="solid"/>
            <a:headEnd type="none" w="sm" len="sm"/>
            <a:tailEnd type="none" w="sm" len="sm"/>
          </a:ln>
        </p:spPr>
      </p:sp>
      <p:sp>
        <p:nvSpPr>
          <p:cNvPr id="9" name="Freeform 9"/>
          <p:cNvSpPr/>
          <p:nvPr/>
        </p:nvSpPr>
        <p:spPr>
          <a:xfrm>
            <a:off x="13763158" y="3873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3648322" y="5962793"/>
            <a:ext cx="7934078" cy="849656"/>
          </a:xfrm>
          <a:prstGeom prst="rect">
            <a:avLst/>
          </a:prstGeom>
        </p:spPr>
        <p:txBody>
          <a:bodyPr wrap="square" lIns="0" tIns="0" rIns="0" bIns="0" rtlCol="0" anchor="t">
            <a:spAutoFit/>
          </a:bodyPr>
          <a:lstStyle/>
          <a:p>
            <a:pPr algn="l">
              <a:lnSpc>
                <a:spcPts val="3379"/>
              </a:lnSpc>
              <a:spcBef>
                <a:spcPct val="0"/>
              </a:spcBef>
            </a:pPr>
            <a:r>
              <a:rPr lang="en-US" sz="2413" dirty="0">
                <a:solidFill>
                  <a:srgbClr val="000000"/>
                </a:solidFill>
                <a:latin typeface="Poppins"/>
              </a:rPr>
              <a:t>Bridging the Language Gap: AI-Powered Local Language Transcription and Translation</a:t>
            </a:r>
          </a:p>
        </p:txBody>
      </p:sp>
      <p:sp>
        <p:nvSpPr>
          <p:cNvPr id="11" name="TextBox 11"/>
          <p:cNvSpPr txBox="1"/>
          <p:nvPr/>
        </p:nvSpPr>
        <p:spPr>
          <a:xfrm>
            <a:off x="3648322" y="8194690"/>
            <a:ext cx="6583633" cy="841813"/>
          </a:xfrm>
          <a:prstGeom prst="rect">
            <a:avLst/>
          </a:prstGeom>
        </p:spPr>
        <p:txBody>
          <a:bodyPr lIns="0" tIns="0" rIns="0" bIns="0" rtlCol="0" anchor="t">
            <a:spAutoFit/>
          </a:bodyPr>
          <a:lstStyle/>
          <a:p>
            <a:pPr algn="l">
              <a:lnSpc>
                <a:spcPts val="3379"/>
              </a:lnSpc>
            </a:pPr>
            <a:r>
              <a:rPr lang="en-US" sz="2413" dirty="0">
                <a:solidFill>
                  <a:srgbClr val="000000"/>
                </a:solidFill>
                <a:latin typeface="Poppins"/>
              </a:rPr>
              <a:t>Vaibhav Gupta</a:t>
            </a:r>
          </a:p>
          <a:p>
            <a:pPr algn="l">
              <a:lnSpc>
                <a:spcPts val="3379"/>
              </a:lnSpc>
              <a:spcBef>
                <a:spcPct val="0"/>
              </a:spcBef>
            </a:pPr>
            <a:r>
              <a:rPr lang="en-US" sz="2413" dirty="0">
                <a:solidFill>
                  <a:srgbClr val="000000"/>
                </a:solidFill>
                <a:latin typeface="Poppins"/>
              </a:rPr>
              <a:t>9451355834</a:t>
            </a:r>
          </a:p>
        </p:txBody>
      </p:sp>
      <p:sp>
        <p:nvSpPr>
          <p:cNvPr id="12" name="TextBox 12"/>
          <p:cNvSpPr txBox="1"/>
          <p:nvPr/>
        </p:nvSpPr>
        <p:spPr>
          <a:xfrm>
            <a:off x="13820308" y="8194690"/>
            <a:ext cx="4103034" cy="841813"/>
          </a:xfrm>
          <a:prstGeom prst="rect">
            <a:avLst/>
          </a:prstGeom>
        </p:spPr>
        <p:txBody>
          <a:bodyPr lIns="0" tIns="0" rIns="0" bIns="0" rtlCol="0" anchor="t">
            <a:spAutoFit/>
          </a:bodyPr>
          <a:lstStyle/>
          <a:p>
            <a:pPr algn="l">
              <a:lnSpc>
                <a:spcPts val="3379"/>
              </a:lnSpc>
            </a:pPr>
            <a:r>
              <a:rPr lang="en-US" sz="2413">
                <a:solidFill>
                  <a:srgbClr val="000000"/>
                </a:solidFill>
                <a:latin typeface="Poppins"/>
              </a:rPr>
              <a:t>Nitin Patel</a:t>
            </a:r>
          </a:p>
          <a:p>
            <a:pPr algn="l">
              <a:lnSpc>
                <a:spcPts val="3379"/>
              </a:lnSpc>
              <a:spcBef>
                <a:spcPct val="0"/>
              </a:spcBef>
            </a:pPr>
            <a:r>
              <a:rPr lang="en-US" sz="2413">
                <a:solidFill>
                  <a:srgbClr val="000000"/>
                </a:solidFill>
                <a:latin typeface="Poppins"/>
              </a:rPr>
              <a:t>9005458865</a:t>
            </a:r>
          </a:p>
        </p:txBody>
      </p:sp>
      <p:sp>
        <p:nvSpPr>
          <p:cNvPr id="13" name="TextBox 13"/>
          <p:cNvSpPr txBox="1"/>
          <p:nvPr/>
        </p:nvSpPr>
        <p:spPr>
          <a:xfrm>
            <a:off x="3648321" y="7538209"/>
            <a:ext cx="6583633" cy="566068"/>
          </a:xfrm>
          <a:prstGeom prst="rect">
            <a:avLst/>
          </a:prstGeom>
        </p:spPr>
        <p:txBody>
          <a:bodyPr lIns="0" tIns="0" rIns="0" bIns="0" rtlCol="0" anchor="t">
            <a:spAutoFit/>
          </a:bodyPr>
          <a:lstStyle/>
          <a:p>
            <a:pPr algn="l">
              <a:lnSpc>
                <a:spcPts val="4499"/>
              </a:lnSpc>
              <a:spcBef>
                <a:spcPct val="0"/>
              </a:spcBef>
            </a:pPr>
            <a:r>
              <a:rPr lang="en-US" sz="3213" dirty="0">
                <a:solidFill>
                  <a:srgbClr val="000000"/>
                </a:solidFill>
                <a:latin typeface="Poppins Bold"/>
              </a:rPr>
              <a:t>Members: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a:off x="1520190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711240" y="-120968"/>
            <a:ext cx="2466847" cy="10528935"/>
            <a:chOff x="0" y="0"/>
            <a:chExt cx="786130" cy="3355340"/>
          </a:xfrm>
        </p:grpSpPr>
        <p:sp>
          <p:nvSpPr>
            <p:cNvPr id="7" name="Freeform 7"/>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solidFill>
              <a:srgbClr val="000000">
                <a:alpha val="0"/>
              </a:srgbClr>
            </a:solidFill>
            <a:ln w="12700">
              <a:solidFill>
                <a:srgbClr val="000000"/>
              </a:solidFill>
            </a:ln>
          </p:spPr>
        </p:sp>
      </p:grpSp>
      <p:grpSp>
        <p:nvGrpSpPr>
          <p:cNvPr id="8" name="Group 8"/>
          <p:cNvGrpSpPr/>
          <p:nvPr/>
        </p:nvGrpSpPr>
        <p:grpSpPr>
          <a:xfrm>
            <a:off x="10220580" y="-120968"/>
            <a:ext cx="2466847" cy="10528935"/>
            <a:chOff x="0" y="0"/>
            <a:chExt cx="786130" cy="3355340"/>
          </a:xfrm>
        </p:grpSpPr>
        <p:sp>
          <p:nvSpPr>
            <p:cNvPr id="9" name="Freeform 9"/>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3"/>
              <a:stretch>
                <a:fillRect l="-270113" r="-270113"/>
              </a:stretch>
            </a:blipFill>
          </p:spPr>
        </p:sp>
      </p:grpSp>
      <p:grpSp>
        <p:nvGrpSpPr>
          <p:cNvPr id="10" name="Group 10"/>
          <p:cNvGrpSpPr/>
          <p:nvPr/>
        </p:nvGrpSpPr>
        <p:grpSpPr>
          <a:xfrm>
            <a:off x="12735053" y="-120968"/>
            <a:ext cx="2466847" cy="10528935"/>
            <a:chOff x="0" y="0"/>
            <a:chExt cx="786130" cy="3355340"/>
          </a:xfrm>
        </p:grpSpPr>
        <p:sp>
          <p:nvSpPr>
            <p:cNvPr id="11" name="Freeform 11"/>
            <p:cNvSpPr/>
            <p:nvPr/>
          </p:nvSpPr>
          <p:spPr>
            <a:xfrm>
              <a:off x="0" y="0"/>
              <a:ext cx="786130" cy="3355340"/>
            </a:xfrm>
            <a:custGeom>
              <a:avLst/>
              <a:gdLst/>
              <a:ahLst/>
              <a:cxnLst/>
              <a:rect l="l" t="t" r="r" b="b"/>
              <a:pathLst>
                <a:path w="786130" h="3355340">
                  <a:moveTo>
                    <a:pt x="0" y="0"/>
                  </a:moveTo>
                  <a:lnTo>
                    <a:pt x="786130" y="0"/>
                  </a:lnTo>
                  <a:lnTo>
                    <a:pt x="786130" y="3355340"/>
                  </a:lnTo>
                  <a:lnTo>
                    <a:pt x="0" y="3355340"/>
                  </a:lnTo>
                  <a:close/>
                </a:path>
              </a:pathLst>
            </a:custGeom>
            <a:blipFill>
              <a:blip r:embed="rId4"/>
              <a:stretch>
                <a:fillRect l="-270113" r="-270113"/>
              </a:stretch>
            </a:blipFill>
          </p:spPr>
        </p:sp>
      </p:grpSp>
      <p:sp>
        <p:nvSpPr>
          <p:cNvPr id="12" name="TextBox 12"/>
          <p:cNvSpPr txBox="1"/>
          <p:nvPr/>
        </p:nvSpPr>
        <p:spPr>
          <a:xfrm>
            <a:off x="1028720" y="1494821"/>
            <a:ext cx="7353280" cy="742447"/>
          </a:xfrm>
          <a:prstGeom prst="rect">
            <a:avLst/>
          </a:prstGeom>
        </p:spPr>
        <p:txBody>
          <a:bodyPr wrap="square" lIns="0" tIns="0" rIns="0" bIns="0" rtlCol="0" anchor="t">
            <a:spAutoFit/>
          </a:bodyPr>
          <a:lstStyle/>
          <a:p>
            <a:pPr algn="l">
              <a:lnSpc>
                <a:spcPts val="6018"/>
              </a:lnSpc>
              <a:spcBef>
                <a:spcPct val="0"/>
              </a:spcBef>
            </a:pPr>
            <a:r>
              <a:rPr lang="en-US" sz="4298" dirty="0">
                <a:solidFill>
                  <a:srgbClr val="593C8F"/>
                </a:solidFill>
                <a:latin typeface="League Spartan"/>
              </a:rPr>
              <a:t>PROJECT DESCRIPTION</a:t>
            </a:r>
          </a:p>
        </p:txBody>
      </p:sp>
      <p:sp>
        <p:nvSpPr>
          <p:cNvPr id="13" name="AutoShape 13"/>
          <p:cNvSpPr/>
          <p:nvPr/>
        </p:nvSpPr>
        <p:spPr>
          <a:xfrm flipH="1" flipV="1">
            <a:off x="1028720" y="2186817"/>
            <a:ext cx="0" cy="0"/>
          </a:xfrm>
          <a:prstGeom prst="line">
            <a:avLst/>
          </a:prstGeom>
          <a:ln w="19050" cap="flat">
            <a:solidFill>
              <a:srgbClr val="000000"/>
            </a:solidFill>
            <a:prstDash val="solid"/>
            <a:headEnd type="none" w="sm" len="sm"/>
            <a:tailEnd type="none" w="sm" len="sm"/>
          </a:ln>
        </p:spPr>
      </p:sp>
      <p:sp>
        <p:nvSpPr>
          <p:cNvPr id="14" name="TextBox 14"/>
          <p:cNvSpPr txBox="1"/>
          <p:nvPr/>
        </p:nvSpPr>
        <p:spPr>
          <a:xfrm>
            <a:off x="1029792" y="3167211"/>
            <a:ext cx="8114208" cy="2140266"/>
          </a:xfrm>
          <a:prstGeom prst="rect">
            <a:avLst/>
          </a:prstGeom>
        </p:spPr>
        <p:txBody>
          <a:bodyPr wrap="square" lIns="0" tIns="0" rIns="0" bIns="0" rtlCol="0" anchor="t">
            <a:spAutoFit/>
          </a:bodyPr>
          <a:lstStyle/>
          <a:p>
            <a:pPr algn="l">
              <a:lnSpc>
                <a:spcPts val="2448"/>
              </a:lnSpc>
            </a:pPr>
            <a:r>
              <a:rPr lang="en-US" dirty="0">
                <a:solidFill>
                  <a:srgbClr val="000000"/>
                </a:solidFill>
                <a:latin typeface="Poppins"/>
              </a:rPr>
              <a:t>We aim to give wings to the aspiration of the economically and education wise weaker section of the society where literacy is not that high. AI technology is the future and ChatGPT/Gemini models are the source of knowledge and guidance for almost every person. With this Project we bridge the gap of knowledge and provide equal opportunity to all for growth and self development.</a:t>
            </a:r>
          </a:p>
          <a:p>
            <a:pPr algn="l">
              <a:lnSpc>
                <a:spcPts val="2448"/>
              </a:lnSpc>
              <a:spcBef>
                <a:spcPct val="0"/>
              </a:spcBef>
            </a:pPr>
            <a:endParaRPr lang="en-US" sz="1748" dirty="0">
              <a:solidFill>
                <a:srgbClr val="000000"/>
              </a:solidFill>
              <a:latin typeface="Poppins"/>
            </a:endParaRPr>
          </a:p>
        </p:txBody>
      </p:sp>
      <p:sp>
        <p:nvSpPr>
          <p:cNvPr id="15" name="AutoShape 15"/>
          <p:cNvSpPr/>
          <p:nvPr/>
        </p:nvSpPr>
        <p:spPr>
          <a:xfrm flipV="1">
            <a:off x="1029792" y="2237268"/>
            <a:ext cx="6590208" cy="14841"/>
          </a:xfrm>
          <a:prstGeom prst="line">
            <a:avLst/>
          </a:prstGeom>
          <a:ln w="38100" cap="flat">
            <a:solidFill>
              <a:srgbClr val="000000"/>
            </a:solidFill>
            <a:prstDash val="solid"/>
            <a:headEnd type="none" w="sm" len="sm"/>
            <a:tailEnd type="none" w="sm" len="sm"/>
          </a:ln>
        </p:spPr>
      </p:sp>
      <p:sp>
        <p:nvSpPr>
          <p:cNvPr id="16" name="TextBox 16"/>
          <p:cNvSpPr txBox="1"/>
          <p:nvPr/>
        </p:nvSpPr>
        <p:spPr>
          <a:xfrm>
            <a:off x="1036969" y="6138732"/>
            <a:ext cx="7954631" cy="911019"/>
          </a:xfrm>
          <a:prstGeom prst="rect">
            <a:avLst/>
          </a:prstGeom>
        </p:spPr>
        <p:txBody>
          <a:bodyPr wrap="square" lIns="0" tIns="0" rIns="0" bIns="0" rtlCol="0" anchor="t">
            <a:spAutoFit/>
          </a:bodyPr>
          <a:lstStyle/>
          <a:p>
            <a:pPr algn="l">
              <a:lnSpc>
                <a:spcPts val="2448"/>
              </a:lnSpc>
              <a:spcBef>
                <a:spcPct val="0"/>
              </a:spcBef>
            </a:pPr>
            <a:r>
              <a:rPr lang="en-US" dirty="0">
                <a:solidFill>
                  <a:srgbClr val="000000"/>
                </a:solidFill>
                <a:latin typeface="Poppins"/>
              </a:rPr>
              <a:t>Specifically designed keeping in mind non-English speaking Indian population. It is very helpful for economically weaker section of society</a:t>
            </a:r>
            <a:r>
              <a:rPr lang="en-US" sz="1748" dirty="0">
                <a:solidFill>
                  <a:srgbClr val="000000"/>
                </a:solidFill>
                <a:latin typeface="Poppins"/>
              </a:rPr>
              <a:t>.</a:t>
            </a:r>
          </a:p>
        </p:txBody>
      </p:sp>
      <p:sp>
        <p:nvSpPr>
          <p:cNvPr id="17" name="TextBox 17"/>
          <p:cNvSpPr txBox="1"/>
          <p:nvPr/>
        </p:nvSpPr>
        <p:spPr>
          <a:xfrm>
            <a:off x="1036969" y="7715860"/>
            <a:ext cx="7954631" cy="912158"/>
          </a:xfrm>
          <a:prstGeom prst="rect">
            <a:avLst/>
          </a:prstGeom>
        </p:spPr>
        <p:txBody>
          <a:bodyPr wrap="square" lIns="0" tIns="0" rIns="0" bIns="0" rtlCol="0" anchor="t">
            <a:spAutoFit/>
          </a:bodyPr>
          <a:lstStyle/>
          <a:p>
            <a:pPr algn="l">
              <a:lnSpc>
                <a:spcPts val="2448"/>
              </a:lnSpc>
              <a:spcBef>
                <a:spcPct val="0"/>
              </a:spcBef>
            </a:pPr>
            <a:r>
              <a:rPr lang="en-US" dirty="0">
                <a:solidFill>
                  <a:srgbClr val="000000"/>
                </a:solidFill>
                <a:latin typeface="Poppins"/>
              </a:rPr>
              <a:t>ChatGPT/Gemini models are trained and designed on English language. Due to which people with low literacy have limited chances of growth.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6417963" cy="738238"/>
          </a:xfrm>
          <a:prstGeom prst="rect">
            <a:avLst/>
          </a:prstGeom>
        </p:spPr>
        <p:txBody>
          <a:bodyPr lIns="0" tIns="0" rIns="0" bIns="0" rtlCol="0" anchor="t">
            <a:spAutoFit/>
          </a:bodyPr>
          <a:lstStyle/>
          <a:p>
            <a:pPr algn="l">
              <a:lnSpc>
                <a:spcPts val="6018"/>
              </a:lnSpc>
              <a:spcBef>
                <a:spcPct val="0"/>
              </a:spcBef>
            </a:pPr>
            <a:r>
              <a:rPr lang="en-US" sz="4298" dirty="0">
                <a:solidFill>
                  <a:srgbClr val="FFFFFF"/>
                </a:solidFill>
                <a:latin typeface="League Spartan"/>
              </a:rPr>
              <a:t>TECHNICAL DETAILS</a:t>
            </a: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sp>
        <p:nvSpPr>
          <p:cNvPr id="7" name="Freeform 7"/>
          <p:cNvSpPr/>
          <p:nvPr/>
        </p:nvSpPr>
        <p:spPr>
          <a:xfrm>
            <a:off x="1029729" y="3860110"/>
            <a:ext cx="1117631" cy="991290"/>
          </a:xfrm>
          <a:custGeom>
            <a:avLst/>
            <a:gdLst/>
            <a:ahLst/>
            <a:cxnLst/>
            <a:rect l="l" t="t" r="r" b="b"/>
            <a:pathLst>
              <a:path w="1117631" h="991290">
                <a:moveTo>
                  <a:pt x="0" y="0"/>
                </a:moveTo>
                <a:lnTo>
                  <a:pt x="1117631" y="0"/>
                </a:lnTo>
                <a:lnTo>
                  <a:pt x="1117631" y="991290"/>
                </a:lnTo>
                <a:lnTo>
                  <a:pt x="0" y="991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677167" y="3875864"/>
            <a:ext cx="5906166" cy="3371372"/>
          </a:xfrm>
          <a:prstGeom prst="rect">
            <a:avLst/>
          </a:prstGeom>
        </p:spPr>
        <p:txBody>
          <a:bodyPr lIns="0" tIns="0" rIns="0" bIns="0" rtlCol="0" anchor="t">
            <a:spAutoFit/>
          </a:bodyPr>
          <a:lstStyle/>
          <a:p>
            <a:pPr algn="l">
              <a:lnSpc>
                <a:spcPts val="2448"/>
              </a:lnSpc>
            </a:pPr>
            <a:r>
              <a:rPr lang="en-US" dirty="0">
                <a:solidFill>
                  <a:srgbClr val="FFFFFF"/>
                </a:solidFill>
                <a:latin typeface="Poppins Bold"/>
              </a:rPr>
              <a:t>Frontend</a:t>
            </a:r>
            <a:r>
              <a:rPr lang="en-US" dirty="0">
                <a:solidFill>
                  <a:srgbClr val="FFFFFF"/>
                </a:solidFill>
                <a:latin typeface="Poppins"/>
              </a:rPr>
              <a:t> – React</a:t>
            </a:r>
          </a:p>
          <a:p>
            <a:pPr algn="l">
              <a:lnSpc>
                <a:spcPts val="2448"/>
              </a:lnSpc>
            </a:pPr>
            <a:r>
              <a:rPr lang="en-US" dirty="0">
                <a:solidFill>
                  <a:srgbClr val="FFFFFF"/>
                </a:solidFill>
                <a:latin typeface="Poppins Bold"/>
              </a:rPr>
              <a:t>Backend</a:t>
            </a:r>
            <a:r>
              <a:rPr lang="en-US" dirty="0">
                <a:solidFill>
                  <a:srgbClr val="FFFFFF"/>
                </a:solidFill>
                <a:latin typeface="Poppins"/>
              </a:rPr>
              <a:t> - Python</a:t>
            </a:r>
          </a:p>
          <a:p>
            <a:pPr algn="l">
              <a:lnSpc>
                <a:spcPts val="2448"/>
              </a:lnSpc>
            </a:pPr>
            <a:endParaRPr lang="en-US" dirty="0">
              <a:solidFill>
                <a:srgbClr val="FFFFFF"/>
              </a:solidFill>
              <a:latin typeface="Poppins"/>
            </a:endParaRPr>
          </a:p>
          <a:p>
            <a:pPr algn="l">
              <a:lnSpc>
                <a:spcPts val="2448"/>
              </a:lnSpc>
            </a:pPr>
            <a:r>
              <a:rPr lang="en-US" dirty="0">
                <a:solidFill>
                  <a:srgbClr val="FFFFFF"/>
                </a:solidFill>
                <a:latin typeface="Poppins Bold"/>
              </a:rPr>
              <a:t>APIs</a:t>
            </a:r>
            <a:r>
              <a:rPr lang="en-US" dirty="0">
                <a:solidFill>
                  <a:srgbClr val="FFFFFF"/>
                </a:solidFill>
                <a:latin typeface="Poppins"/>
              </a:rPr>
              <a:t> - Google Translate API for translating from Major Indian languages to English and getting the result back in desired Indian language.</a:t>
            </a:r>
          </a:p>
          <a:p>
            <a:pPr algn="l">
              <a:lnSpc>
                <a:spcPts val="2448"/>
              </a:lnSpc>
            </a:pPr>
            <a:r>
              <a:rPr lang="en-US" dirty="0">
                <a:solidFill>
                  <a:srgbClr val="FFFFFF"/>
                </a:solidFill>
                <a:latin typeface="Poppins"/>
              </a:rPr>
              <a:t>Google’s Gemini API for processing the user query.</a:t>
            </a:r>
          </a:p>
          <a:p>
            <a:pPr algn="l">
              <a:lnSpc>
                <a:spcPts val="2448"/>
              </a:lnSpc>
            </a:pPr>
            <a:r>
              <a:rPr lang="en-US" dirty="0">
                <a:solidFill>
                  <a:srgbClr val="FFFFFF"/>
                </a:solidFill>
                <a:latin typeface="Poppins"/>
              </a:rPr>
              <a:t>Google Firebase for Login and Authentication.</a:t>
            </a:r>
          </a:p>
          <a:p>
            <a:pPr algn="l">
              <a:lnSpc>
                <a:spcPts val="2448"/>
              </a:lnSpc>
            </a:pPr>
            <a:r>
              <a:rPr lang="en-US" dirty="0">
                <a:solidFill>
                  <a:srgbClr val="FFFFFF"/>
                </a:solidFill>
                <a:latin typeface="Poppins"/>
              </a:rPr>
              <a:t>Designed as a complete web application without any data storage feature at present.</a:t>
            </a:r>
          </a:p>
          <a:p>
            <a:pPr algn="l">
              <a:lnSpc>
                <a:spcPts val="2448"/>
              </a:lnSpc>
              <a:spcBef>
                <a:spcPct val="0"/>
              </a:spcBef>
            </a:pPr>
            <a:endParaRPr lang="en-US" sz="1748" dirty="0">
              <a:solidFill>
                <a:srgbClr val="FFFFFF"/>
              </a:solidFill>
              <a:latin typeface="Poppins"/>
            </a:endParaRPr>
          </a:p>
        </p:txBody>
      </p:sp>
      <p:grpSp>
        <p:nvGrpSpPr>
          <p:cNvPr id="9" name="Group 9"/>
          <p:cNvGrpSpPr>
            <a:grpSpLocks noChangeAspect="1"/>
          </p:cNvGrpSpPr>
          <p:nvPr/>
        </p:nvGrpSpPr>
        <p:grpSpPr>
          <a:xfrm>
            <a:off x="9116733" y="693898"/>
            <a:ext cx="6684250" cy="8899204"/>
            <a:chOff x="0" y="0"/>
            <a:chExt cx="3663950" cy="4878070"/>
          </a:xfrm>
        </p:grpSpPr>
        <p:sp>
          <p:nvSpPr>
            <p:cNvPr id="10" name="Freeform 10"/>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50921" r="-50921"/>
              </a:stretch>
            </a:blipFill>
          </p:spPr>
        </p:sp>
        <p:sp>
          <p:nvSpPr>
            <p:cNvPr id="11" name="Freeform 11"/>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
        <p:nvSpPr>
          <p:cNvPr id="12" name="TextBox 13">
            <a:extLst>
              <a:ext uri="{FF2B5EF4-FFF2-40B4-BE49-F238E27FC236}">
                <a16:creationId xmlns:a16="http://schemas.microsoft.com/office/drawing/2014/main" id="{9CFED4A5-D106-4DD4-6713-DE81E66AC130}"/>
              </a:ext>
            </a:extLst>
          </p:cNvPr>
          <p:cNvSpPr txBox="1"/>
          <p:nvPr/>
        </p:nvSpPr>
        <p:spPr>
          <a:xfrm>
            <a:off x="1053301" y="2688263"/>
            <a:ext cx="6583633" cy="566068"/>
          </a:xfrm>
          <a:prstGeom prst="rect">
            <a:avLst/>
          </a:prstGeom>
        </p:spPr>
        <p:txBody>
          <a:bodyPr lIns="0" tIns="0" rIns="0" bIns="0" rtlCol="0" anchor="t">
            <a:spAutoFit/>
          </a:bodyPr>
          <a:lstStyle/>
          <a:p>
            <a:pPr algn="l">
              <a:lnSpc>
                <a:spcPts val="4499"/>
              </a:lnSpc>
              <a:spcBef>
                <a:spcPct val="0"/>
              </a:spcBef>
            </a:pPr>
            <a:r>
              <a:rPr lang="en-US" sz="3213" dirty="0">
                <a:solidFill>
                  <a:schemeClr val="bg1"/>
                </a:solidFill>
                <a:latin typeface="Poppins Bold"/>
              </a:rPr>
              <a:t>Tech Stack: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499600" cy="10287000"/>
            <a:chOff x="0" y="0"/>
            <a:chExt cx="2501952" cy="2709333"/>
          </a:xfrm>
        </p:grpSpPr>
        <p:sp>
          <p:nvSpPr>
            <p:cNvPr id="3" name="Freeform 3"/>
            <p:cNvSpPr/>
            <p:nvPr/>
          </p:nvSpPr>
          <p:spPr>
            <a:xfrm>
              <a:off x="0" y="0"/>
              <a:ext cx="2501952" cy="2709333"/>
            </a:xfrm>
            <a:custGeom>
              <a:avLst/>
              <a:gdLst/>
              <a:ahLst/>
              <a:cxnLst/>
              <a:rect l="l" t="t" r="r" b="b"/>
              <a:pathLst>
                <a:path w="2501952" h="2709333">
                  <a:moveTo>
                    <a:pt x="0" y="0"/>
                  </a:moveTo>
                  <a:lnTo>
                    <a:pt x="2501952" y="0"/>
                  </a:lnTo>
                  <a:lnTo>
                    <a:pt x="2501952" y="2709333"/>
                  </a:lnTo>
                  <a:lnTo>
                    <a:pt x="0" y="2709333"/>
                  </a:lnTo>
                  <a:close/>
                </a:path>
              </a:pathLst>
            </a:custGeom>
            <a:solidFill>
              <a:srgbClr val="593C8F"/>
            </a:solidFill>
          </p:spPr>
        </p:sp>
        <p:sp>
          <p:nvSpPr>
            <p:cNvPr id="4" name="TextBox 4"/>
            <p:cNvSpPr txBox="1"/>
            <p:nvPr/>
          </p:nvSpPr>
          <p:spPr>
            <a:xfrm>
              <a:off x="0" y="-47625"/>
              <a:ext cx="2501952" cy="2756958"/>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20" y="1513871"/>
            <a:ext cx="7277080" cy="2281330"/>
          </a:xfrm>
          <a:prstGeom prst="rect">
            <a:avLst/>
          </a:prstGeom>
        </p:spPr>
        <p:txBody>
          <a:bodyPr wrap="square" lIns="0" tIns="0" rIns="0" bIns="0" rtlCol="0" anchor="t">
            <a:spAutoFit/>
          </a:bodyPr>
          <a:lstStyle/>
          <a:p>
            <a:pPr algn="l">
              <a:lnSpc>
                <a:spcPts val="6018"/>
              </a:lnSpc>
            </a:pPr>
            <a:r>
              <a:rPr lang="en-US" sz="4298" dirty="0">
                <a:solidFill>
                  <a:srgbClr val="FFFFFF"/>
                </a:solidFill>
                <a:latin typeface="League Spartan"/>
              </a:rPr>
              <a:t>DETAILED EXPLAINATION</a:t>
            </a:r>
          </a:p>
          <a:p>
            <a:pPr algn="l">
              <a:lnSpc>
                <a:spcPts val="6018"/>
              </a:lnSpc>
            </a:pPr>
            <a:endParaRPr lang="en-US" sz="4298" dirty="0">
              <a:solidFill>
                <a:srgbClr val="FFFFFF"/>
              </a:solidFill>
              <a:latin typeface="League Spartan"/>
            </a:endParaRPr>
          </a:p>
          <a:p>
            <a:pPr algn="l">
              <a:lnSpc>
                <a:spcPts val="6018"/>
              </a:lnSpc>
              <a:spcBef>
                <a:spcPct val="0"/>
              </a:spcBef>
            </a:pPr>
            <a:endParaRPr lang="en-US" sz="4298" dirty="0">
              <a:solidFill>
                <a:srgbClr val="FFFFFF"/>
              </a:solidFill>
              <a:latin typeface="League Spartan"/>
            </a:endParaRPr>
          </a:p>
        </p:txBody>
      </p:sp>
      <p:sp>
        <p:nvSpPr>
          <p:cNvPr id="6" name="AutoShape 6"/>
          <p:cNvSpPr/>
          <p:nvPr/>
        </p:nvSpPr>
        <p:spPr>
          <a:xfrm flipV="1">
            <a:off x="1029792" y="2233059"/>
            <a:ext cx="5761990" cy="19050"/>
          </a:xfrm>
          <a:prstGeom prst="line">
            <a:avLst/>
          </a:prstGeom>
          <a:ln w="38100" cap="flat">
            <a:solidFill>
              <a:srgbClr val="FFFFFF"/>
            </a:solidFill>
            <a:prstDash val="solid"/>
            <a:headEnd type="none" w="sm" len="sm"/>
            <a:tailEnd type="none" w="sm" len="sm"/>
          </a:ln>
        </p:spPr>
      </p:sp>
      <p:sp>
        <p:nvSpPr>
          <p:cNvPr id="7" name="Freeform 7"/>
          <p:cNvSpPr/>
          <p:nvPr/>
        </p:nvSpPr>
        <p:spPr>
          <a:xfrm>
            <a:off x="422285" y="2823423"/>
            <a:ext cx="1117674" cy="827079"/>
          </a:xfrm>
          <a:custGeom>
            <a:avLst/>
            <a:gdLst/>
            <a:ahLst/>
            <a:cxnLst/>
            <a:rect l="l" t="t" r="r" b="b"/>
            <a:pathLst>
              <a:path w="1117674" h="827079">
                <a:moveTo>
                  <a:pt x="0" y="0"/>
                </a:moveTo>
                <a:lnTo>
                  <a:pt x="1117674" y="0"/>
                </a:lnTo>
                <a:lnTo>
                  <a:pt x="1117674" y="827079"/>
                </a:lnTo>
                <a:lnTo>
                  <a:pt x="0" y="8270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741292" y="2836244"/>
            <a:ext cx="7174108" cy="3373231"/>
          </a:xfrm>
          <a:prstGeom prst="rect">
            <a:avLst/>
          </a:prstGeom>
        </p:spPr>
        <p:txBody>
          <a:bodyPr wrap="square" lIns="0" tIns="0" rIns="0" bIns="0" rtlCol="0" anchor="t">
            <a:spAutoFit/>
          </a:bodyPr>
          <a:lstStyle/>
          <a:p>
            <a:pPr algn="l">
              <a:lnSpc>
                <a:spcPts val="2448"/>
              </a:lnSpc>
            </a:pPr>
            <a:r>
              <a:rPr lang="en-US" dirty="0">
                <a:solidFill>
                  <a:srgbClr val="FFFFFF"/>
                </a:solidFill>
                <a:latin typeface="Poppins"/>
              </a:rPr>
              <a:t>We have used Google provided Gemini model to leverage its ability to respond to queries and answer them correctly. Using Google Translate for converting user audio to target language by identifying the language of the user and then responding in similar language.</a:t>
            </a:r>
          </a:p>
          <a:p>
            <a:pPr algn="l">
              <a:lnSpc>
                <a:spcPts val="2448"/>
              </a:lnSpc>
            </a:pPr>
            <a:endParaRPr lang="en-US" dirty="0">
              <a:solidFill>
                <a:srgbClr val="FFFFFF"/>
              </a:solidFill>
              <a:latin typeface="Poppins"/>
            </a:endParaRPr>
          </a:p>
          <a:p>
            <a:pPr algn="l">
              <a:lnSpc>
                <a:spcPts val="2448"/>
              </a:lnSpc>
            </a:pPr>
            <a:r>
              <a:rPr lang="en-US" dirty="0">
                <a:solidFill>
                  <a:srgbClr val="FFFFFF"/>
                </a:solidFill>
                <a:latin typeface="Poppins"/>
              </a:rPr>
              <a:t>Once the user audio has been synthesized and converted to English it is sent to Gemini model for fetching the correct response to the query.</a:t>
            </a:r>
          </a:p>
          <a:p>
            <a:pPr algn="l">
              <a:lnSpc>
                <a:spcPts val="2448"/>
              </a:lnSpc>
              <a:spcBef>
                <a:spcPct val="0"/>
              </a:spcBef>
            </a:pPr>
            <a:r>
              <a:rPr lang="en-US" dirty="0">
                <a:solidFill>
                  <a:srgbClr val="FFFFFF"/>
                </a:solidFill>
                <a:latin typeface="Poppins"/>
              </a:rPr>
              <a:t>Then the response is again passed through the middle layer (Google Translate) to convert it back to the desired language.</a:t>
            </a:r>
          </a:p>
        </p:txBody>
      </p:sp>
      <p:sp>
        <p:nvSpPr>
          <p:cNvPr id="9" name="TextBox 9"/>
          <p:cNvSpPr txBox="1"/>
          <p:nvPr/>
        </p:nvSpPr>
        <p:spPr>
          <a:xfrm>
            <a:off x="1741292" y="6878309"/>
            <a:ext cx="7174108" cy="3063596"/>
          </a:xfrm>
          <a:prstGeom prst="rect">
            <a:avLst/>
          </a:prstGeom>
        </p:spPr>
        <p:txBody>
          <a:bodyPr wrap="square" lIns="0" tIns="0" rIns="0" bIns="0" rtlCol="0" anchor="t">
            <a:spAutoFit/>
          </a:bodyPr>
          <a:lstStyle/>
          <a:p>
            <a:pPr algn="l">
              <a:lnSpc>
                <a:spcPts val="2448"/>
              </a:lnSpc>
            </a:pPr>
            <a:r>
              <a:rPr lang="en-US" dirty="0">
                <a:solidFill>
                  <a:srgbClr val="FFFFFF"/>
                </a:solidFill>
                <a:latin typeface="Poppins"/>
              </a:rPr>
              <a:t>We have used Google provided Gemini model to leverage its ability to respond to queries and answer them correctly. Using Google Translate for converting user audio to target language by identifying the language of the user and then responding in similar language. Once the user audio has been synthesized and converted to English it is sent to Gemini model for fetching the correct response to the query. Then the response is again passed through the middle layer (Google Translate) to convert it back to the desired language.</a:t>
            </a:r>
          </a:p>
          <a:p>
            <a:pPr algn="l">
              <a:lnSpc>
                <a:spcPts val="2448"/>
              </a:lnSpc>
              <a:spcBef>
                <a:spcPct val="0"/>
              </a:spcBef>
            </a:pPr>
            <a:endParaRPr lang="en-US" sz="1748" dirty="0">
              <a:solidFill>
                <a:srgbClr val="FFFFFF"/>
              </a:solidFill>
              <a:latin typeface="Poppins"/>
            </a:endParaRPr>
          </a:p>
        </p:txBody>
      </p:sp>
      <p:sp>
        <p:nvSpPr>
          <p:cNvPr id="10" name="TextBox 10"/>
          <p:cNvSpPr txBox="1"/>
          <p:nvPr/>
        </p:nvSpPr>
        <p:spPr>
          <a:xfrm>
            <a:off x="387872" y="6878159"/>
            <a:ext cx="6512580" cy="306191"/>
          </a:xfrm>
          <a:prstGeom prst="rect">
            <a:avLst/>
          </a:prstGeom>
        </p:spPr>
        <p:txBody>
          <a:bodyPr lIns="0" tIns="0" rIns="0" bIns="0" rtlCol="0" anchor="t">
            <a:spAutoFit/>
          </a:bodyPr>
          <a:lstStyle/>
          <a:p>
            <a:pPr algn="l">
              <a:lnSpc>
                <a:spcPts val="2448"/>
              </a:lnSpc>
              <a:spcBef>
                <a:spcPct val="0"/>
              </a:spcBef>
            </a:pPr>
            <a:r>
              <a:rPr lang="en-US" sz="1748" dirty="0">
                <a:solidFill>
                  <a:srgbClr val="FFFFFF"/>
                </a:solidFill>
                <a:latin typeface="Poppins"/>
              </a:rPr>
              <a:t>Proposed:</a:t>
            </a:r>
          </a:p>
        </p:txBody>
      </p:sp>
      <p:grpSp>
        <p:nvGrpSpPr>
          <p:cNvPr id="11" name="Group 11"/>
          <p:cNvGrpSpPr>
            <a:grpSpLocks noChangeAspect="1"/>
          </p:cNvGrpSpPr>
          <p:nvPr/>
        </p:nvGrpSpPr>
        <p:grpSpPr>
          <a:xfrm>
            <a:off x="9116733" y="693898"/>
            <a:ext cx="6684250" cy="8899204"/>
            <a:chOff x="0" y="0"/>
            <a:chExt cx="3663950" cy="4878070"/>
          </a:xfrm>
        </p:grpSpPr>
        <p:sp>
          <p:nvSpPr>
            <p:cNvPr id="12" name="Freeform 12"/>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4"/>
              <a:stretch>
                <a:fillRect l="-50921" r="-50921"/>
              </a:stretch>
            </a:blipFill>
          </p:spPr>
        </p:sp>
        <p:sp>
          <p:nvSpPr>
            <p:cNvPr id="13" name="Freeform 13"/>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000000"/>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sp>
        <p:nvSpPr>
          <p:cNvPr id="3" name="TextBox 3"/>
          <p:cNvSpPr txBox="1"/>
          <p:nvPr/>
        </p:nvSpPr>
        <p:spPr>
          <a:xfrm>
            <a:off x="1028700" y="851753"/>
            <a:ext cx="6976108" cy="738238"/>
          </a:xfrm>
          <a:prstGeom prst="rect">
            <a:avLst/>
          </a:prstGeom>
        </p:spPr>
        <p:txBody>
          <a:bodyPr lIns="0" tIns="0" rIns="0" bIns="0" rtlCol="0" anchor="t">
            <a:spAutoFit/>
          </a:bodyPr>
          <a:lstStyle/>
          <a:p>
            <a:pPr algn="l">
              <a:lnSpc>
                <a:spcPts val="6018"/>
              </a:lnSpc>
              <a:spcBef>
                <a:spcPct val="0"/>
              </a:spcBef>
            </a:pPr>
            <a:r>
              <a:rPr lang="en-US" sz="4298" dirty="0">
                <a:solidFill>
                  <a:srgbClr val="593C8F"/>
                </a:solidFill>
                <a:latin typeface="League Spartan"/>
              </a:rPr>
              <a:t>STEPS TO IMPLEMENT</a:t>
            </a:r>
          </a:p>
        </p:txBody>
      </p:sp>
      <p:grpSp>
        <p:nvGrpSpPr>
          <p:cNvPr id="5" name="Group 5"/>
          <p:cNvGrpSpPr/>
          <p:nvPr/>
        </p:nvGrpSpPr>
        <p:grpSpPr>
          <a:xfrm>
            <a:off x="15201900" y="0"/>
            <a:ext cx="3086100" cy="10287000"/>
            <a:chOff x="0" y="0"/>
            <a:chExt cx="812800" cy="2709333"/>
          </a:xfrm>
        </p:grpSpPr>
        <p:sp>
          <p:nvSpPr>
            <p:cNvPr id="6" name="Freeform 6"/>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sp>
        <p:sp>
          <p:nvSpPr>
            <p:cNvPr id="7" name="TextBox 7"/>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50823" y="2933700"/>
            <a:ext cx="8115300" cy="4832825"/>
          </a:xfrm>
          <a:prstGeom prst="rect">
            <a:avLst/>
          </a:prstGeom>
        </p:spPr>
        <p:txBody>
          <a:bodyPr lIns="0" tIns="0" rIns="0" bIns="0" rtlCol="0" anchor="t">
            <a:spAutoFit/>
          </a:bodyPr>
          <a:lstStyle/>
          <a:p>
            <a:pPr algn="l">
              <a:lnSpc>
                <a:spcPts val="2948"/>
              </a:lnSpc>
            </a:pPr>
            <a:r>
              <a:rPr lang="en-US" dirty="0">
                <a:solidFill>
                  <a:srgbClr val="000000"/>
                </a:solidFill>
                <a:latin typeface="Poppins"/>
              </a:rPr>
              <a:t>Prerequisites Ensure you have the following installed:</a:t>
            </a:r>
          </a:p>
          <a:p>
            <a:pPr marL="454752" lvl="1" indent="-227376" algn="l">
              <a:lnSpc>
                <a:spcPts val="2948"/>
              </a:lnSpc>
              <a:buFont typeface="Arial"/>
              <a:buChar char="•"/>
            </a:pPr>
            <a:r>
              <a:rPr lang="en-US" dirty="0">
                <a:solidFill>
                  <a:srgbClr val="000000"/>
                </a:solidFill>
                <a:latin typeface="Poppins"/>
              </a:rPr>
              <a:t>Node.js </a:t>
            </a:r>
            <a:r>
              <a:rPr lang="en-US" dirty="0" err="1">
                <a:solidFill>
                  <a:srgbClr val="000000"/>
                </a:solidFill>
                <a:latin typeface="Poppins"/>
              </a:rPr>
              <a:t>npm</a:t>
            </a:r>
            <a:r>
              <a:rPr lang="en-US" dirty="0">
                <a:solidFill>
                  <a:srgbClr val="000000"/>
                </a:solidFill>
                <a:latin typeface="Poppins"/>
              </a:rPr>
              <a:t> Python pip Firebase account</a:t>
            </a:r>
          </a:p>
          <a:p>
            <a:pPr algn="l">
              <a:lnSpc>
                <a:spcPts val="2948"/>
              </a:lnSpc>
            </a:pPr>
            <a:r>
              <a:rPr lang="en-US" dirty="0">
                <a:solidFill>
                  <a:srgbClr val="000000"/>
                </a:solidFill>
                <a:latin typeface="Poppins"/>
              </a:rPr>
              <a:t>Getting Started Clone the Repository</a:t>
            </a:r>
          </a:p>
          <a:p>
            <a:pPr marL="454752" lvl="1" indent="-227376" algn="l">
              <a:lnSpc>
                <a:spcPts val="2948"/>
              </a:lnSpc>
              <a:buFont typeface="Arial"/>
              <a:buChar char="•"/>
            </a:pPr>
            <a:r>
              <a:rPr lang="en-US" dirty="0">
                <a:solidFill>
                  <a:srgbClr val="000000"/>
                </a:solidFill>
                <a:latin typeface="Poppins"/>
              </a:rPr>
              <a:t>git clone https://github.com/nit00/HacktoCrack1.0.git</a:t>
            </a:r>
          </a:p>
          <a:p>
            <a:pPr marL="454752" lvl="1" indent="-227376" algn="l">
              <a:lnSpc>
                <a:spcPts val="2948"/>
              </a:lnSpc>
              <a:buFont typeface="Arial"/>
              <a:buChar char="•"/>
            </a:pPr>
            <a:r>
              <a:rPr lang="en-US" dirty="0">
                <a:solidFill>
                  <a:srgbClr val="000000"/>
                </a:solidFill>
                <a:latin typeface="Poppins"/>
              </a:rPr>
              <a:t>cd HacktoCrack1.0</a:t>
            </a:r>
          </a:p>
          <a:p>
            <a:pPr marL="454752" lvl="1" indent="-227376" algn="l">
              <a:lnSpc>
                <a:spcPts val="2948"/>
              </a:lnSpc>
              <a:buFont typeface="Arial"/>
              <a:buChar char="•"/>
            </a:pPr>
            <a:r>
              <a:rPr lang="en-US" dirty="0">
                <a:solidFill>
                  <a:srgbClr val="000000"/>
                </a:solidFill>
                <a:latin typeface="Poppins"/>
              </a:rPr>
              <a:t>Frontend (React)</a:t>
            </a:r>
          </a:p>
          <a:p>
            <a:pPr marL="454752" lvl="1" indent="-227376" algn="l">
              <a:lnSpc>
                <a:spcPts val="2948"/>
              </a:lnSpc>
              <a:buFont typeface="Arial"/>
              <a:buChar char="•"/>
            </a:pPr>
            <a:r>
              <a:rPr lang="en-US" dirty="0">
                <a:solidFill>
                  <a:srgbClr val="000000"/>
                </a:solidFill>
                <a:latin typeface="Poppins"/>
              </a:rPr>
              <a:t>Configuration</a:t>
            </a:r>
          </a:p>
          <a:p>
            <a:pPr algn="l">
              <a:lnSpc>
                <a:spcPts val="2948"/>
              </a:lnSpc>
            </a:pPr>
            <a:r>
              <a:rPr lang="en-US" dirty="0">
                <a:solidFill>
                  <a:srgbClr val="000000"/>
                </a:solidFill>
                <a:latin typeface="Poppins"/>
              </a:rPr>
              <a:t>Navigate to the </a:t>
            </a:r>
            <a:r>
              <a:rPr lang="en-US" dirty="0" err="1">
                <a:solidFill>
                  <a:srgbClr val="000000"/>
                </a:solidFill>
                <a:latin typeface="Poppins"/>
              </a:rPr>
              <a:t>ui</a:t>
            </a:r>
            <a:r>
              <a:rPr lang="en-US" dirty="0">
                <a:solidFill>
                  <a:srgbClr val="000000"/>
                </a:solidFill>
                <a:latin typeface="Poppins"/>
              </a:rPr>
              <a:t> directory:</a:t>
            </a:r>
          </a:p>
          <a:p>
            <a:pPr marL="454752" lvl="1" indent="-227376" algn="l">
              <a:lnSpc>
                <a:spcPts val="2948"/>
              </a:lnSpc>
              <a:buFont typeface="Arial"/>
              <a:buChar char="•"/>
            </a:pPr>
            <a:r>
              <a:rPr lang="en-US" dirty="0">
                <a:solidFill>
                  <a:srgbClr val="000000"/>
                </a:solidFill>
                <a:latin typeface="Poppins"/>
              </a:rPr>
              <a:t>cd </a:t>
            </a:r>
            <a:r>
              <a:rPr lang="en-US" dirty="0" err="1">
                <a:solidFill>
                  <a:srgbClr val="000000"/>
                </a:solidFill>
                <a:latin typeface="Poppins"/>
              </a:rPr>
              <a:t>ui</a:t>
            </a:r>
            <a:endParaRPr lang="en-US" dirty="0">
              <a:solidFill>
                <a:srgbClr val="000000"/>
              </a:solidFill>
              <a:latin typeface="Poppins"/>
            </a:endParaRPr>
          </a:p>
          <a:p>
            <a:pPr algn="l">
              <a:lnSpc>
                <a:spcPts val="2948"/>
              </a:lnSpc>
            </a:pPr>
            <a:r>
              <a:rPr lang="en-US" dirty="0">
                <a:solidFill>
                  <a:srgbClr val="000000"/>
                </a:solidFill>
                <a:latin typeface="Poppins"/>
              </a:rPr>
              <a:t>Install Dependencies</a:t>
            </a:r>
          </a:p>
          <a:p>
            <a:pPr marL="454752" lvl="1" indent="-227376" algn="l">
              <a:lnSpc>
                <a:spcPts val="2948"/>
              </a:lnSpc>
              <a:buFont typeface="Arial"/>
              <a:buChar char="•"/>
            </a:pPr>
            <a:r>
              <a:rPr lang="en-US" dirty="0" err="1">
                <a:solidFill>
                  <a:srgbClr val="000000"/>
                </a:solidFill>
                <a:latin typeface="Poppins"/>
              </a:rPr>
              <a:t>npm</a:t>
            </a:r>
            <a:r>
              <a:rPr lang="en-US" dirty="0">
                <a:solidFill>
                  <a:srgbClr val="000000"/>
                </a:solidFill>
                <a:latin typeface="Poppins"/>
              </a:rPr>
              <a:t> install</a:t>
            </a:r>
          </a:p>
          <a:p>
            <a:pPr marL="454752" lvl="1" indent="-227376" algn="l">
              <a:lnSpc>
                <a:spcPts val="2948"/>
              </a:lnSpc>
              <a:buFont typeface="Arial"/>
              <a:buChar char="•"/>
            </a:pPr>
            <a:r>
              <a:rPr lang="en-US" dirty="0">
                <a:solidFill>
                  <a:srgbClr val="000000"/>
                </a:solidFill>
                <a:latin typeface="Poppins"/>
              </a:rPr>
              <a:t>Run the React App</a:t>
            </a:r>
          </a:p>
          <a:p>
            <a:pPr marL="454752" lvl="1" indent="-227376" algn="l">
              <a:lnSpc>
                <a:spcPts val="2948"/>
              </a:lnSpc>
              <a:buFont typeface="Arial"/>
              <a:buChar char="•"/>
            </a:pPr>
            <a:r>
              <a:rPr lang="en-US" dirty="0" err="1">
                <a:solidFill>
                  <a:srgbClr val="000000"/>
                </a:solidFill>
                <a:latin typeface="Poppins"/>
              </a:rPr>
              <a:t>npm</a:t>
            </a:r>
            <a:r>
              <a:rPr lang="en-US" dirty="0">
                <a:solidFill>
                  <a:srgbClr val="000000"/>
                </a:solidFill>
                <a:latin typeface="Poppins"/>
              </a:rPr>
              <a:t> start</a:t>
            </a:r>
          </a:p>
        </p:txBody>
      </p:sp>
      <p:grpSp>
        <p:nvGrpSpPr>
          <p:cNvPr id="9" name="Group 9"/>
          <p:cNvGrpSpPr>
            <a:grpSpLocks noChangeAspect="1"/>
          </p:cNvGrpSpPr>
          <p:nvPr/>
        </p:nvGrpSpPr>
        <p:grpSpPr>
          <a:xfrm>
            <a:off x="10275504" y="1116529"/>
            <a:ext cx="5993196" cy="8053941"/>
            <a:chOff x="0" y="0"/>
            <a:chExt cx="3663950" cy="4923790"/>
          </a:xfrm>
        </p:grpSpPr>
        <p:sp>
          <p:nvSpPr>
            <p:cNvPr id="10" name="Freeform 10"/>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51216" r="-51216"/>
              </a:stretch>
            </a:blipFill>
          </p:spPr>
        </p:sp>
        <p:sp>
          <p:nvSpPr>
            <p:cNvPr id="11" name="Freeform 11"/>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000000"/>
            </a:solidFill>
          </p:spPr>
        </p:sp>
      </p:grpSp>
      <p:sp>
        <p:nvSpPr>
          <p:cNvPr id="12" name="AutoShape 8">
            <a:extLst>
              <a:ext uri="{FF2B5EF4-FFF2-40B4-BE49-F238E27FC236}">
                <a16:creationId xmlns:a16="http://schemas.microsoft.com/office/drawing/2014/main" id="{61ECC112-AC74-EA09-89CD-3779EC476652}"/>
              </a:ext>
            </a:extLst>
          </p:cNvPr>
          <p:cNvSpPr/>
          <p:nvPr/>
        </p:nvSpPr>
        <p:spPr>
          <a:xfrm flipV="1">
            <a:off x="1028700" y="1649995"/>
            <a:ext cx="6617031" cy="20505"/>
          </a:xfrm>
          <a:prstGeom prst="line">
            <a:avLst/>
          </a:prstGeom>
          <a:ln w="38100"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sp>
      <p:grpSp>
        <p:nvGrpSpPr>
          <p:cNvPr id="3" name="Group 3"/>
          <p:cNvGrpSpPr/>
          <p:nvPr/>
        </p:nvGrpSpPr>
        <p:grpSpPr>
          <a:xfrm rot="5400000">
            <a:off x="8959850" y="-4000500"/>
            <a:ext cx="368300" cy="18288000"/>
            <a:chOff x="0" y="0"/>
            <a:chExt cx="97001" cy="4816593"/>
          </a:xfrm>
        </p:grpSpPr>
        <p:sp>
          <p:nvSpPr>
            <p:cNvPr id="4" name="Freeform 4"/>
            <p:cNvSpPr/>
            <p:nvPr/>
          </p:nvSpPr>
          <p:spPr>
            <a:xfrm>
              <a:off x="0" y="0"/>
              <a:ext cx="97001" cy="4816592"/>
            </a:xfrm>
            <a:custGeom>
              <a:avLst/>
              <a:gdLst/>
              <a:ahLst/>
              <a:cxnLst/>
              <a:rect l="l" t="t" r="r" b="b"/>
              <a:pathLst>
                <a:path w="97001" h="4816592">
                  <a:moveTo>
                    <a:pt x="0" y="0"/>
                  </a:moveTo>
                  <a:lnTo>
                    <a:pt x="97001" y="0"/>
                  </a:lnTo>
                  <a:lnTo>
                    <a:pt x="97001" y="4816592"/>
                  </a:lnTo>
                  <a:lnTo>
                    <a:pt x="0" y="4816592"/>
                  </a:lnTo>
                  <a:close/>
                </a:path>
              </a:pathLst>
            </a:custGeom>
            <a:solidFill>
              <a:srgbClr val="593C8F"/>
            </a:solidFill>
          </p:spPr>
        </p:sp>
        <p:sp>
          <p:nvSpPr>
            <p:cNvPr id="5" name="TextBox 5"/>
            <p:cNvSpPr txBox="1"/>
            <p:nvPr/>
          </p:nvSpPr>
          <p:spPr>
            <a:xfrm>
              <a:off x="0" y="-47625"/>
              <a:ext cx="97001" cy="48642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20" y="1494821"/>
            <a:ext cx="49574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rPr>
              <a:t>FEATURES</a:t>
            </a:r>
          </a:p>
        </p:txBody>
      </p:sp>
      <p:sp>
        <p:nvSpPr>
          <p:cNvPr id="7" name="AutoShape 7"/>
          <p:cNvSpPr/>
          <p:nvPr/>
        </p:nvSpPr>
        <p:spPr>
          <a:xfrm>
            <a:off x="1029792" y="2252109"/>
            <a:ext cx="2618740" cy="0"/>
          </a:xfrm>
          <a:prstGeom prst="line">
            <a:avLst/>
          </a:prstGeom>
          <a:ln w="38100" cap="flat">
            <a:solidFill>
              <a:srgbClr val="000000"/>
            </a:solidFill>
            <a:prstDash val="solid"/>
            <a:headEnd type="none" w="sm" len="sm"/>
            <a:tailEnd type="none" w="sm" len="sm"/>
          </a:ln>
        </p:spPr>
      </p:sp>
      <p:grpSp>
        <p:nvGrpSpPr>
          <p:cNvPr id="8" name="Group 8"/>
          <p:cNvGrpSpPr/>
          <p:nvPr/>
        </p:nvGrpSpPr>
        <p:grpSpPr>
          <a:xfrm>
            <a:off x="9144000" y="579720"/>
            <a:ext cx="6850188" cy="3853183"/>
            <a:chOff x="0" y="0"/>
            <a:chExt cx="11289030" cy="6350000"/>
          </a:xfrm>
        </p:grpSpPr>
        <p:sp>
          <p:nvSpPr>
            <p:cNvPr id="9" name="Freeform 9"/>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sp>
      </p:grpSp>
      <p:grpSp>
        <p:nvGrpSpPr>
          <p:cNvPr id="10" name="Group 10"/>
          <p:cNvGrpSpPr/>
          <p:nvPr/>
        </p:nvGrpSpPr>
        <p:grpSpPr>
          <a:xfrm>
            <a:off x="1028700" y="5889625"/>
            <a:ext cx="6850188" cy="3853183"/>
            <a:chOff x="0" y="0"/>
            <a:chExt cx="11289030" cy="6350000"/>
          </a:xfrm>
        </p:grpSpPr>
        <p:sp>
          <p:nvSpPr>
            <p:cNvPr id="11" name="Freeform 1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265" b="-9265"/>
              </a:stretch>
            </a:blipFill>
          </p:spPr>
        </p:sp>
      </p:grpSp>
      <p:sp>
        <p:nvSpPr>
          <p:cNvPr id="12" name="AutoShape 12"/>
          <p:cNvSpPr/>
          <p:nvPr/>
        </p:nvSpPr>
        <p:spPr>
          <a:xfrm>
            <a:off x="9621342" y="6935970"/>
            <a:ext cx="2618740" cy="0"/>
          </a:xfrm>
          <a:prstGeom prst="line">
            <a:avLst/>
          </a:prstGeom>
          <a:ln w="38100" cap="flat">
            <a:solidFill>
              <a:srgbClr val="000000"/>
            </a:solidFill>
            <a:prstDash val="solid"/>
            <a:headEnd type="none" w="sm" len="sm"/>
            <a:tailEnd type="none" w="sm" len="sm"/>
          </a:ln>
        </p:spPr>
      </p:sp>
      <p:sp>
        <p:nvSpPr>
          <p:cNvPr id="13" name="Freeform 13"/>
          <p:cNvSpPr/>
          <p:nvPr/>
        </p:nvSpPr>
        <p:spPr>
          <a:xfrm>
            <a:off x="17062941" y="6000982"/>
            <a:ext cx="392717" cy="1565177"/>
          </a:xfrm>
          <a:custGeom>
            <a:avLst/>
            <a:gdLst/>
            <a:ahLst/>
            <a:cxnLst/>
            <a:rect l="l" t="t" r="r" b="b"/>
            <a:pathLst>
              <a:path w="392717" h="1565177">
                <a:moveTo>
                  <a:pt x="0" y="0"/>
                </a:moveTo>
                <a:lnTo>
                  <a:pt x="392718" y="0"/>
                </a:lnTo>
                <a:lnTo>
                  <a:pt x="392718"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028700" y="2790057"/>
            <a:ext cx="5975226" cy="1527207"/>
          </a:xfrm>
          <a:prstGeom prst="rect">
            <a:avLst/>
          </a:prstGeom>
        </p:spPr>
        <p:txBody>
          <a:bodyPr lIns="0" tIns="0" rIns="0" bIns="0" rtlCol="0" anchor="t">
            <a:spAutoFit/>
          </a:bodyPr>
          <a:lstStyle/>
          <a:p>
            <a:pPr marL="377552" lvl="1" indent="-188776" algn="l">
              <a:lnSpc>
                <a:spcPts val="2448"/>
              </a:lnSpc>
              <a:buFont typeface="Arial"/>
              <a:buChar char="•"/>
            </a:pPr>
            <a:r>
              <a:rPr lang="en-US" dirty="0">
                <a:solidFill>
                  <a:srgbClr val="000000"/>
                </a:solidFill>
                <a:latin typeface="Poppins"/>
              </a:rPr>
              <a:t>Access to Generative AI model for problem resolution to all, irrespective of his awareness of English and that too for free.</a:t>
            </a:r>
          </a:p>
          <a:p>
            <a:pPr marL="377552" lvl="1" indent="-188776" algn="l">
              <a:lnSpc>
                <a:spcPts val="2448"/>
              </a:lnSpc>
              <a:buFont typeface="Arial"/>
              <a:buChar char="•"/>
            </a:pPr>
            <a:r>
              <a:rPr lang="en-US" dirty="0">
                <a:solidFill>
                  <a:srgbClr val="000000"/>
                </a:solidFill>
                <a:latin typeface="Poppins"/>
              </a:rPr>
              <a:t>Mic &amp; speaker option available </a:t>
            </a:r>
          </a:p>
          <a:p>
            <a:pPr marL="377552" lvl="1" indent="-188776" algn="l">
              <a:lnSpc>
                <a:spcPts val="2448"/>
              </a:lnSpc>
              <a:buFont typeface="Arial"/>
              <a:buChar char="•"/>
            </a:pPr>
            <a:r>
              <a:rPr lang="en-US" dirty="0">
                <a:solidFill>
                  <a:srgbClr val="000000"/>
                </a:solidFill>
                <a:latin typeface="Poppins"/>
              </a:rPr>
              <a:t>Simple design for better use</a:t>
            </a:r>
          </a:p>
        </p:txBody>
      </p:sp>
      <p:sp>
        <p:nvSpPr>
          <p:cNvPr id="15" name="TextBox 15"/>
          <p:cNvSpPr txBox="1"/>
          <p:nvPr/>
        </p:nvSpPr>
        <p:spPr>
          <a:xfrm>
            <a:off x="9621342" y="7431270"/>
            <a:ext cx="7078323" cy="1832007"/>
          </a:xfrm>
          <a:prstGeom prst="rect">
            <a:avLst/>
          </a:prstGeom>
        </p:spPr>
        <p:txBody>
          <a:bodyPr lIns="0" tIns="0" rIns="0" bIns="0" rtlCol="0" anchor="t">
            <a:spAutoFit/>
          </a:bodyPr>
          <a:lstStyle/>
          <a:p>
            <a:pPr marL="377552" lvl="1" indent="-188776" algn="l">
              <a:lnSpc>
                <a:spcPts val="2448"/>
              </a:lnSpc>
              <a:buFont typeface="Arial"/>
              <a:buChar char="•"/>
            </a:pPr>
            <a:r>
              <a:rPr lang="en-US" dirty="0">
                <a:solidFill>
                  <a:srgbClr val="000000"/>
                </a:solidFill>
                <a:latin typeface="Poppins"/>
              </a:rPr>
              <a:t>Knowledge easily available to all in preferred language</a:t>
            </a:r>
          </a:p>
          <a:p>
            <a:pPr marL="377552" lvl="1" indent="-188776" algn="l">
              <a:lnSpc>
                <a:spcPts val="2448"/>
              </a:lnSpc>
              <a:buFont typeface="Arial"/>
              <a:buChar char="•"/>
            </a:pPr>
            <a:r>
              <a:rPr lang="en-US" dirty="0">
                <a:solidFill>
                  <a:srgbClr val="000000"/>
                </a:solidFill>
                <a:latin typeface="Poppins"/>
              </a:rPr>
              <a:t>Works on audio input, overall reducing the data retrieval time</a:t>
            </a:r>
          </a:p>
          <a:p>
            <a:pPr marL="377552" lvl="1" indent="-188776" algn="l">
              <a:lnSpc>
                <a:spcPts val="2448"/>
              </a:lnSpc>
              <a:buFont typeface="Arial"/>
              <a:buChar char="•"/>
            </a:pPr>
            <a:r>
              <a:rPr lang="en-US" dirty="0">
                <a:solidFill>
                  <a:srgbClr val="000000"/>
                </a:solidFill>
                <a:latin typeface="Poppins"/>
              </a:rPr>
              <a:t>Minimum technology awareness required as his doubts can be answered by simply speaking</a:t>
            </a:r>
          </a:p>
          <a:p>
            <a:pPr algn="l">
              <a:lnSpc>
                <a:spcPts val="2448"/>
              </a:lnSpc>
            </a:pPr>
            <a:endParaRPr lang="en-US" sz="1748" dirty="0">
              <a:solidFill>
                <a:srgbClr val="000000"/>
              </a:solidFill>
              <a:latin typeface="Poppins"/>
            </a:endParaRPr>
          </a:p>
        </p:txBody>
      </p:sp>
      <p:sp>
        <p:nvSpPr>
          <p:cNvPr id="16" name="Freeform 16"/>
          <p:cNvSpPr/>
          <p:nvPr/>
        </p:nvSpPr>
        <p:spPr>
          <a:xfrm>
            <a:off x="7368733" y="1704771"/>
            <a:ext cx="392717" cy="1565177"/>
          </a:xfrm>
          <a:custGeom>
            <a:avLst/>
            <a:gdLst/>
            <a:ahLst/>
            <a:cxnLst/>
            <a:rect l="l" t="t" r="r" b="b"/>
            <a:pathLst>
              <a:path w="392717" h="1565177">
                <a:moveTo>
                  <a:pt x="0" y="0"/>
                </a:moveTo>
                <a:lnTo>
                  <a:pt x="392717" y="0"/>
                </a:lnTo>
                <a:lnTo>
                  <a:pt x="392717" y="1565177"/>
                </a:lnTo>
                <a:lnTo>
                  <a:pt x="0" y="1565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9621342" y="6178682"/>
            <a:ext cx="5265304"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rPr>
              <a:t>FUNCTIONALITIES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sp>
      <p:grpSp>
        <p:nvGrpSpPr>
          <p:cNvPr id="3" name="Group 3"/>
          <p:cNvGrpSpPr/>
          <p:nvPr/>
        </p:nvGrpSpPr>
        <p:grpSpPr>
          <a:xfrm>
            <a:off x="0" y="514350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alpha val="90980"/>
              </a:srgbClr>
            </a:solidFill>
          </p:spPr>
        </p:sp>
        <p:sp>
          <p:nvSpPr>
            <p:cNvPr id="5" name="TextBox 5"/>
            <p:cNvSpPr txBox="1"/>
            <p:nvPr/>
          </p:nvSpPr>
          <p:spPr>
            <a:xfrm>
              <a:off x="0" y="-47625"/>
              <a:ext cx="4816593" cy="140229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072171" y="5641711"/>
            <a:ext cx="10143658" cy="1375155"/>
          </a:xfrm>
          <a:prstGeom prst="rect">
            <a:avLst/>
          </a:prstGeom>
        </p:spPr>
        <p:txBody>
          <a:bodyPr lIns="0" tIns="0" rIns="0" bIns="0" rtlCol="0" anchor="t">
            <a:spAutoFit/>
          </a:bodyPr>
          <a:lstStyle/>
          <a:p>
            <a:pPr algn="ctr">
              <a:lnSpc>
                <a:spcPts val="11272"/>
              </a:lnSpc>
              <a:spcBef>
                <a:spcPct val="0"/>
              </a:spcBef>
            </a:pPr>
            <a:r>
              <a:rPr lang="en-US" sz="8051">
                <a:solidFill>
                  <a:srgbClr val="593C8F"/>
                </a:solidFill>
                <a:latin typeface="League Spartan"/>
              </a:rPr>
              <a:t>THANK YOU</a:t>
            </a:r>
          </a:p>
        </p:txBody>
      </p:sp>
      <p:sp>
        <p:nvSpPr>
          <p:cNvPr id="7" name="AutoShape 7"/>
          <p:cNvSpPr/>
          <p:nvPr/>
        </p:nvSpPr>
        <p:spPr>
          <a:xfrm>
            <a:off x="5897880" y="6921616"/>
            <a:ext cx="6492240" cy="0"/>
          </a:xfrm>
          <a:prstGeom prst="line">
            <a:avLst/>
          </a:prstGeom>
          <a:ln w="38100"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526</Words>
  <Application>Microsoft Office PowerPoint</Application>
  <PresentationFormat>Custom</PresentationFormat>
  <Paragraphs>51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Lato Bold</vt:lpstr>
      <vt:lpstr>Poppins</vt:lpstr>
      <vt:lpstr>Poppins Bold</vt:lpstr>
      <vt:lpstr>Calibri</vt:lpstr>
      <vt:lpstr>Arial</vt:lpstr>
      <vt:lpstr>League Spartan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NINJA</dc:title>
  <cp:lastModifiedBy>Vaibhav Gupta</cp:lastModifiedBy>
  <cp:revision>8</cp:revision>
  <dcterms:created xsi:type="dcterms:W3CDTF">2006-08-16T00:00:00Z</dcterms:created>
  <dcterms:modified xsi:type="dcterms:W3CDTF">2024-05-24T16:20:21Z</dcterms:modified>
  <dc:identifier>DAGGJ4Yo7uA</dc:identifier>
</cp:coreProperties>
</file>